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 rtl="0"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23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B500A00-A382-486F-8AED-2FB3E4160716}" type="datetime1">
              <a:rPr lang="it-IT" smtClean="0"/>
              <a:t>08/02/2023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80AB591-23E2-4751-AEF3-6F25D78DAAE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002154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A3CC045-A227-46AD-B8C5-19A814725413}" type="datetime1">
              <a:rPr lang="it-IT" noProof="0" smtClean="0"/>
              <a:t>08/02/2023</a:t>
            </a:fld>
            <a:endParaRPr lang="it-IT" noProof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EEBF4EA-66C0-4CFE-81BD-02CDB9148D34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1471266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11409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rtlCol="0"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07EF432-4631-4A6F-A08E-16895291F647}" type="datetime1">
              <a:rPr lang="it-IT" noProof="0" smtClean="0"/>
              <a:t>08/02/2023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3" y="5299603"/>
            <a:ext cx="99060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D512D7-A170-40AE-AB51-A6118912CFED}" type="datetime1">
              <a:rPr lang="it-IT" noProof="0" smtClean="0"/>
              <a:t>08/02/2023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FCFAE4-3AAD-4B88-B923-E79DCED785B8}" type="datetime1">
              <a:rPr lang="it-IT" noProof="0" smtClean="0"/>
              <a:t>08/02/2023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 di testo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it-IT" sz="8000" noProof="0">
                <a:solidFill>
                  <a:schemeClr val="accent1"/>
                </a:solidFill>
              </a:rPr>
              <a:t>"</a:t>
            </a:r>
          </a:p>
        </p:txBody>
      </p:sp>
      <p:sp>
        <p:nvSpPr>
          <p:cNvPr id="15" name="Casella di testo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it-IT" sz="8000" noProof="0">
                <a:solidFill>
                  <a:schemeClr val="accent1"/>
                </a:solidFill>
              </a:rPr>
              <a:t>"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0" name="Segnaposto testo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 rtl="0">
              <a:buNone/>
            </a:pPr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CD3E372-EBFB-4513-BBFB-D04F1C8A7D35}" type="datetime1">
              <a:rPr lang="it-IT" noProof="0" smtClean="0"/>
              <a:t>08/02/2023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 rtl="0">
              <a:buNone/>
            </a:pPr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739C3F-06CE-4449-9EFC-2F2D455A8782}" type="datetime1">
              <a:rPr lang="it-IT" noProof="0" smtClean="0"/>
              <a:t>08/02/2023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 di testo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it-IT" sz="8000" noProof="0">
                <a:solidFill>
                  <a:schemeClr val="accent1"/>
                </a:solidFill>
              </a:rPr>
              <a:t>"</a:t>
            </a:r>
          </a:p>
        </p:txBody>
      </p:sp>
      <p:sp>
        <p:nvSpPr>
          <p:cNvPr id="15" name="Casella di testo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it-IT" sz="8000" noProof="0">
                <a:solidFill>
                  <a:schemeClr val="accent1"/>
                </a:solidFill>
              </a:rPr>
              <a:t>"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0" name="Segnaposto testo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it-IT" noProof="0"/>
              <a:t>Fare clic per modificare gli stili del testo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6F5BFD-F843-43AB-AE63-6ED1014827B5}" type="datetime1">
              <a:rPr lang="it-IT" noProof="0" smtClean="0"/>
              <a:t>08/02/2023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0" name="Segnaposto testo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it-IT" noProof="0"/>
              <a:t>Fare clic per modificare gli stili del testo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62C55B-CC9A-4B83-AC49-0F169A9EF7A0}" type="datetime1">
              <a:rPr lang="it-IT" noProof="0" smtClean="0"/>
              <a:t>08/02/2023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70F961-5DE2-4586-841F-9A5D51ED8A52}" type="datetime1">
              <a:rPr lang="it-IT" noProof="0" smtClean="0"/>
              <a:t>08/02/2023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rtlCol="0" anchor="t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6276C1-D19D-4DD3-8949-30AA342CBCCD}" type="datetime1">
              <a:rPr lang="it-IT" noProof="0" smtClean="0"/>
              <a:t>08/02/2023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 anchor="ctr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2CA4D3-9D06-43D5-BF30-E1048D421CA6}" type="datetime1">
              <a:rPr lang="it-IT" noProof="0" smtClean="0"/>
              <a:t>08/02/2023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rtlCol="0" anchor="b"/>
          <a:lstStyle>
            <a:lvl1pPr algn="r">
              <a:defRPr sz="4000" b="0" cap="all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109252-DEFB-48D9-9C74-593D6C26BFF8}" type="datetime1">
              <a:rPr lang="it-IT" noProof="0" smtClean="0"/>
              <a:t>08/02/2023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AFD143-DFD6-4AEA-A942-68C75B0511CE}" type="datetime1">
              <a:rPr lang="it-IT" noProof="0" smtClean="0"/>
              <a:t>08/02/2023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503440B-6CA5-444A-B726-D27C18D69F3D}" type="datetime1">
              <a:rPr lang="it-IT" noProof="0" smtClean="0"/>
              <a:t>08/02/2023</a:t>
            </a:fld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724B208-55BF-443E-ABA9-4996A7A54B4D}" type="datetime1">
              <a:rPr lang="it-IT" noProof="0" smtClean="0"/>
              <a:t>08/02/2023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4B6926-3743-4687-ABB5-06A739A04094}" type="datetime1">
              <a:rPr lang="it-IT" noProof="0" smtClean="0"/>
              <a:t>08/02/2023</a:t>
            </a:fld>
            <a:endParaRPr lang="it-IT" noProof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C19EB5-0AF2-4024-930B-773E01AFF0C3}" type="datetime1">
              <a:rPr lang="it-IT" noProof="0" smtClean="0"/>
              <a:t>08/02/2023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4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 rtlCol="0"/>
          <a:lstStyle/>
          <a:p>
            <a:pPr rtl="0"/>
            <a:fld id="{BB7A8279-29C4-47A4-9EFE-B78D91E40077}" type="datetime1">
              <a:rPr lang="it-IT" noProof="0" smtClean="0"/>
              <a:t>08/02/2023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fld id="{C723B6C3-933D-4D0D-BE2E-BF1108C86A00}" type="datetime1">
              <a:rPr lang="it-IT" noProof="0" smtClean="0"/>
              <a:t>08/02/2023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49076F00-C11C-4B8C-A42D-26907935F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29" name="Rettangolo arrotondato 9">
            <a:extLst>
              <a:ext uri="{FF2B5EF4-FFF2-40B4-BE49-F238E27FC236}">
                <a16:creationId xmlns:a16="http://schemas.microsoft.com/office/drawing/2014/main" id="{377641A3-0AD1-47C4-888F-5D557BC9C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96889" y="1846512"/>
            <a:ext cx="8998224" cy="3164976"/>
          </a:xfrm>
          <a:prstGeom prst="roundRect">
            <a:avLst>
              <a:gd name="adj" fmla="val 4629"/>
            </a:avLst>
          </a:pr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innerShdw blurRad="63500" dist="508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07B440-1575-45E1-ADD8-03747A5B72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2007703"/>
            <a:ext cx="8676222" cy="795587"/>
          </a:xfrm>
        </p:spPr>
        <p:txBody>
          <a:bodyPr rtlCol="0">
            <a:normAutofit/>
          </a:bodyPr>
          <a:lstStyle/>
          <a:p>
            <a:r>
              <a:rPr lang="it-IT" sz="4000" dirty="0"/>
              <a:t>Automation Engineering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26292E0-6095-4F56-8D59-35C313153F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111801"/>
            <a:ext cx="8676222" cy="795587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TIMED AUTOMATA &amp; UPPAAL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6D1674A-5FD7-988D-7380-0C123ED34F28}"/>
              </a:ext>
            </a:extLst>
          </p:cNvPr>
          <p:cNvSpPr txBox="1"/>
          <p:nvPr/>
        </p:nvSpPr>
        <p:spPr>
          <a:xfrm>
            <a:off x="7945515" y="4115860"/>
            <a:ext cx="3844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University of Calabria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D0FB684-1093-09C2-DD5F-23720DD1C1DB}"/>
              </a:ext>
            </a:extLst>
          </p:cNvPr>
          <p:cNvSpPr txBox="1"/>
          <p:nvPr/>
        </p:nvSpPr>
        <p:spPr>
          <a:xfrm>
            <a:off x="9135122" y="4385887"/>
            <a:ext cx="26544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Nicola Corea</a:t>
            </a:r>
          </a:p>
        </p:txBody>
      </p:sp>
    </p:spTree>
    <p:extLst>
      <p:ext uri="{BB962C8B-B14F-4D97-AF65-F5344CB8AC3E}">
        <p14:creationId xmlns:p14="http://schemas.microsoft.com/office/powerpoint/2010/main" val="3065875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F29F7829-7CD6-99EC-BB1F-CC8BFC1000D0}"/>
              </a:ext>
            </a:extLst>
          </p:cNvPr>
          <p:cNvSpPr txBox="1"/>
          <p:nvPr/>
        </p:nvSpPr>
        <p:spPr>
          <a:xfrm>
            <a:off x="3142694" y="2645546"/>
            <a:ext cx="6977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Timed</a:t>
            </a:r>
            <a:r>
              <a:rPr lang="it-IT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it-IT" sz="3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Automata</a:t>
            </a:r>
            <a:r>
              <a:rPr lang="it-IT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(TA) , perché?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06068A4-65E5-3B18-3826-5FB239A1E26C}"/>
              </a:ext>
            </a:extLst>
          </p:cNvPr>
          <p:cNvSpPr txBox="1"/>
          <p:nvPr/>
        </p:nvSpPr>
        <p:spPr>
          <a:xfrm>
            <a:off x="3142694" y="3141544"/>
            <a:ext cx="5965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Una naturale estensione….</a:t>
            </a:r>
          </a:p>
        </p:txBody>
      </p:sp>
    </p:spTree>
    <p:extLst>
      <p:ext uri="{BB962C8B-B14F-4D97-AF65-F5344CB8AC3E}">
        <p14:creationId xmlns:p14="http://schemas.microsoft.com/office/powerpoint/2010/main" val="1035034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20121213-36B8-D1C4-FF26-F522717F12EC}"/>
              </a:ext>
            </a:extLst>
          </p:cNvPr>
          <p:cNvSpPr txBox="1"/>
          <p:nvPr/>
        </p:nvSpPr>
        <p:spPr>
          <a:xfrm>
            <a:off x="1669002" y="1493214"/>
            <a:ext cx="9046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Def. (Automi Temporizzati)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518F2AF-F530-8AA6-AB3E-F2AFF5A27178}"/>
              </a:ext>
            </a:extLst>
          </p:cNvPr>
          <p:cNvSpPr txBox="1"/>
          <p:nvPr/>
        </p:nvSpPr>
        <p:spPr>
          <a:xfrm>
            <a:off x="1669002" y="1953087"/>
            <a:ext cx="9046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Un automa tempo dipendente è per definizione una </a:t>
            </a:r>
            <a:r>
              <a:rPr lang="it-IT" dirty="0" err="1"/>
              <a:t>tupla</a:t>
            </a:r>
            <a:endParaRPr lang="it-IT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A28AB541-5EED-C60D-3C57-B99053777BDB}"/>
                  </a:ext>
                </a:extLst>
              </p:cNvPr>
              <p:cNvSpPr txBox="1"/>
              <p:nvPr/>
            </p:nvSpPr>
            <p:spPr>
              <a:xfrm>
                <a:off x="1597981" y="2521258"/>
                <a:ext cx="758153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𝑇𝐴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 &lt;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,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,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𝐵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,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,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, </m:t>
                      </m:r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&gt; 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A28AB541-5EED-C60D-3C57-B99053777B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7981" y="2521258"/>
                <a:ext cx="7581530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asellaDiTesto 6">
            <a:extLst>
              <a:ext uri="{FF2B5EF4-FFF2-40B4-BE49-F238E27FC236}">
                <a16:creationId xmlns:a16="http://schemas.microsoft.com/office/drawing/2014/main" id="{16424983-7C50-5D74-AE78-6271F95A9850}"/>
              </a:ext>
            </a:extLst>
          </p:cNvPr>
          <p:cNvSpPr txBox="1"/>
          <p:nvPr/>
        </p:nvSpPr>
        <p:spPr>
          <a:xfrm>
            <a:off x="1669002" y="3038383"/>
            <a:ext cx="7688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6F45B2D3-8255-076F-67DD-C750CEDEA460}"/>
                  </a:ext>
                </a:extLst>
              </p:cNvPr>
              <p:cNvSpPr txBox="1"/>
              <p:nvPr/>
            </p:nvSpPr>
            <p:spPr>
              <a:xfrm>
                <a:off x="1850994" y="3549302"/>
                <a:ext cx="70755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⊆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𝐵</m:t>
                      </m:r>
                      <m:d>
                        <m:d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</m:d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sup>
                      </m:sSup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6F45B2D3-8255-076F-67DD-C750CEDEA4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0994" y="3549302"/>
                <a:ext cx="7075503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CasellaDiTesto 8">
            <a:extLst>
              <a:ext uri="{FF2B5EF4-FFF2-40B4-BE49-F238E27FC236}">
                <a16:creationId xmlns:a16="http://schemas.microsoft.com/office/drawing/2014/main" id="{ECC8B2B8-67C2-9043-ED08-9D23E7628799}"/>
              </a:ext>
            </a:extLst>
          </p:cNvPr>
          <p:cNvSpPr txBox="1"/>
          <p:nvPr/>
        </p:nvSpPr>
        <p:spPr>
          <a:xfrm>
            <a:off x="1669002" y="4166250"/>
            <a:ext cx="7874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questo è fondamentale….</a:t>
            </a:r>
          </a:p>
        </p:txBody>
      </p:sp>
    </p:spTree>
    <p:extLst>
      <p:ext uri="{BB962C8B-B14F-4D97-AF65-F5344CB8AC3E}">
        <p14:creationId xmlns:p14="http://schemas.microsoft.com/office/powerpoint/2010/main" val="247909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A91FB186-8EFF-CF27-E9E6-E52F97068556}"/>
              </a:ext>
            </a:extLst>
          </p:cNvPr>
          <p:cNvSpPr txBox="1"/>
          <p:nvPr/>
        </p:nvSpPr>
        <p:spPr>
          <a:xfrm>
            <a:off x="1111188" y="1012055"/>
            <a:ext cx="10218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Esercizio 1 ( Semplice )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5E7A4A4-F181-FE99-44FF-4FAC76A62F26}"/>
              </a:ext>
            </a:extLst>
          </p:cNvPr>
          <p:cNvSpPr txBox="1"/>
          <p:nvPr/>
        </p:nvSpPr>
        <p:spPr>
          <a:xfrm>
            <a:off x="1111188" y="1500326"/>
            <a:ext cx="966778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Definire un modello in </a:t>
            </a:r>
            <a:r>
              <a:rPr lang="it-IT" dirty="0" err="1"/>
              <a:t>Uppaal</a:t>
            </a:r>
            <a:r>
              <a:rPr lang="it-IT" dirty="0"/>
              <a:t> di un ascensore che opera tra due piani soltanto.</a:t>
            </a:r>
          </a:p>
          <a:p>
            <a:r>
              <a:rPr lang="it-IT" dirty="0"/>
              <a:t>Quando l’ascensore arriva a un certo piano, la porta si apre automaticamente tra 2 e 5 secondi da quando `e arrivato. Quando la porta `e aperta possono entrare, uno ad uno, i passeggeri . La porta poi si chiude esattamente 6 secondi dopo l’ingresso dell’ultimo passeggero. Quando la porta si `e chiusa, l’ascensore aspetta tra 2 e 4 secondi, poi si muove verso l’altro piano. 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5648317-D668-2F78-F10F-32675E564948}"/>
              </a:ext>
            </a:extLst>
          </p:cNvPr>
          <p:cNvSpPr txBox="1"/>
          <p:nvPr/>
        </p:nvSpPr>
        <p:spPr>
          <a:xfrm>
            <a:off x="1111188" y="3728621"/>
            <a:ext cx="9792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Cosa importante da ricordare per la risoluzione è la definizione della seguente funzione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422D49CE-E86C-043F-3365-72A26C995D82}"/>
                  </a:ext>
                </a:extLst>
              </p:cNvPr>
              <p:cNvSpPr txBox="1"/>
              <p:nvPr/>
            </p:nvSpPr>
            <p:spPr>
              <a:xfrm>
                <a:off x="2166151" y="4643048"/>
                <a:ext cx="720866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→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422D49CE-E86C-043F-3365-72A26C995D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66151" y="4643048"/>
                <a:ext cx="7208668" cy="369332"/>
              </a:xfrm>
              <a:prstGeom prst="rect">
                <a:avLst/>
              </a:prstGeom>
              <a:blipFill>
                <a:blip r:embed="rId2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asellaDiTesto 7">
            <a:extLst>
              <a:ext uri="{FF2B5EF4-FFF2-40B4-BE49-F238E27FC236}">
                <a16:creationId xmlns:a16="http://schemas.microsoft.com/office/drawing/2014/main" id="{0023BCBE-7AD4-C990-8525-3444DF8751D7}"/>
              </a:ext>
            </a:extLst>
          </p:cNvPr>
          <p:cNvSpPr txBox="1"/>
          <p:nvPr/>
        </p:nvSpPr>
        <p:spPr>
          <a:xfrm>
            <a:off x="1111188" y="5357674"/>
            <a:ext cx="9277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la definizione dei clock </a:t>
            </a:r>
            <a:r>
              <a:rPr lang="it-IT" dirty="0" err="1"/>
              <a:t>invariant</a:t>
            </a:r>
            <a:r>
              <a:rPr lang="it-IT" dirty="0"/>
              <a:t>…..</a:t>
            </a:r>
          </a:p>
        </p:txBody>
      </p:sp>
    </p:spTree>
    <p:extLst>
      <p:ext uri="{BB962C8B-B14F-4D97-AF65-F5344CB8AC3E}">
        <p14:creationId xmlns:p14="http://schemas.microsoft.com/office/powerpoint/2010/main" val="1642210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315ADF6E-FE41-D66E-D063-DFF0CF3C22DD}"/>
              </a:ext>
            </a:extLst>
          </p:cNvPr>
          <p:cNvSpPr txBox="1"/>
          <p:nvPr/>
        </p:nvSpPr>
        <p:spPr>
          <a:xfrm>
            <a:off x="745724" y="594804"/>
            <a:ext cx="9650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Soluzione Proposta…..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0EDAADE2-56E4-CD2C-373D-B8E93F5A7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862" y="1376224"/>
            <a:ext cx="9058275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306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1EAB0E5-B6EA-EC4E-6877-6727BDDEFBF0}"/>
              </a:ext>
            </a:extLst>
          </p:cNvPr>
          <p:cNvSpPr txBox="1"/>
          <p:nvPr/>
        </p:nvSpPr>
        <p:spPr>
          <a:xfrm>
            <a:off x="923277" y="621437"/>
            <a:ext cx="10164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Esercizio2 ( Sincronizzazione )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D1976C8-5674-83B9-FE37-F60D95FDFD95}"/>
              </a:ext>
            </a:extLst>
          </p:cNvPr>
          <p:cNvSpPr txBox="1"/>
          <p:nvPr/>
        </p:nvSpPr>
        <p:spPr>
          <a:xfrm>
            <a:off x="923277" y="1158406"/>
            <a:ext cx="104756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/>
              <a:t>Supponiamo di essere in un applicazione Automotive , in cui per diversi sottosistemi è necessario lo scambio di comunicazioni per proseguire la loro evoluzione ( Si ipotizza per semplicità due soli sottosistemi , ma la teoria può essere esteso ad un numero potenzialmente infinito).  Si ipotizza che il canale di comunicazione sia unico , canale di comunicazione a contesa , canale di comunicazione broadcast ( un solo utente può accedere al canale). </a:t>
            </a:r>
          </a:p>
          <a:p>
            <a:pPr algn="just"/>
            <a:r>
              <a:rPr lang="it-IT" dirty="0"/>
              <a:t>Progettare e verificare in </a:t>
            </a:r>
            <a:r>
              <a:rPr lang="it-IT" dirty="0" err="1"/>
              <a:t>Uppaal</a:t>
            </a:r>
            <a:r>
              <a:rPr lang="it-IT" dirty="0"/>
              <a:t> un protocollo di comunicazione che permetta ai due sottosistemi la comunicazione.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372CD72-C45E-943D-825E-75B82FC93B0E}"/>
              </a:ext>
            </a:extLst>
          </p:cNvPr>
          <p:cNvSpPr txBox="1"/>
          <p:nvPr/>
        </p:nvSpPr>
        <p:spPr>
          <a:xfrm>
            <a:off x="923277" y="3826276"/>
            <a:ext cx="10014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Quello che cercheremo di progettare e verificare in </a:t>
            </a:r>
            <a:r>
              <a:rPr lang="it-IT" dirty="0" err="1"/>
              <a:t>Uppaal</a:t>
            </a:r>
            <a:r>
              <a:rPr lang="it-IT" dirty="0"/>
              <a:t> è il ben noto protocollo di comunicazione : CSMA / CD</a:t>
            </a:r>
          </a:p>
        </p:txBody>
      </p:sp>
    </p:spTree>
    <p:extLst>
      <p:ext uri="{BB962C8B-B14F-4D97-AF65-F5344CB8AC3E}">
        <p14:creationId xmlns:p14="http://schemas.microsoft.com/office/powerpoint/2010/main" val="2338309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B072B0-238D-5A56-8993-62E36A1701F3}"/>
              </a:ext>
            </a:extLst>
          </p:cNvPr>
          <p:cNvSpPr txBox="1"/>
          <p:nvPr/>
        </p:nvSpPr>
        <p:spPr>
          <a:xfrm>
            <a:off x="417249" y="488272"/>
            <a:ext cx="11026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Con un po’ di ricordi verso il </a:t>
            </a:r>
            <a:r>
              <a:rPr lang="it-IT" dirty="0" err="1"/>
              <a:t>Tanenbaum</a:t>
            </a:r>
            <a:r>
              <a:rPr lang="it-IT" dirty="0"/>
              <a:t> , siamo nel </a:t>
            </a:r>
            <a:r>
              <a:rPr lang="it-IT" dirty="0" err="1"/>
              <a:t>sottostrato</a:t>
            </a:r>
            <a:r>
              <a:rPr lang="it-IT" dirty="0"/>
              <a:t> MAC (Medium Access Control)…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6525453-EE54-B3B5-2CA0-CCB8862BC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900" y="1436194"/>
            <a:ext cx="6172200" cy="2867025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38311D06-DF92-49FF-B563-74F016A2EA11}"/>
              </a:ext>
            </a:extLst>
          </p:cNvPr>
          <p:cNvSpPr txBox="1"/>
          <p:nvPr/>
        </p:nvSpPr>
        <p:spPr>
          <a:xfrm>
            <a:off x="417249" y="5052474"/>
            <a:ext cx="10022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La domanda è : come mai si riesce ad ottenere una comunicazione priva di collisioni?</a:t>
            </a:r>
          </a:p>
        </p:txBody>
      </p:sp>
    </p:spTree>
    <p:extLst>
      <p:ext uri="{BB962C8B-B14F-4D97-AF65-F5344CB8AC3E}">
        <p14:creationId xmlns:p14="http://schemas.microsoft.com/office/powerpoint/2010/main" val="715092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E3861E5A-1AB5-6D8F-CB59-1D04C6A5B169}"/>
              </a:ext>
            </a:extLst>
          </p:cNvPr>
          <p:cNvSpPr txBox="1"/>
          <p:nvPr/>
        </p:nvSpPr>
        <p:spPr>
          <a:xfrm>
            <a:off x="517864" y="541538"/>
            <a:ext cx="11292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Introduzione di canali broadcast????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50B61A5-8474-8180-BCF2-9E67ECD4A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830" y="1424067"/>
            <a:ext cx="10312463" cy="3316609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2142551C-4DB6-9FFE-3857-E9B615A7D085}"/>
              </a:ext>
            </a:extLst>
          </p:cNvPr>
          <p:cNvSpPr txBox="1"/>
          <p:nvPr/>
        </p:nvSpPr>
        <p:spPr>
          <a:xfrm>
            <a:off x="517863" y="5433933"/>
            <a:ext cx="10703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Siamo sicuri che il sistema funzioni , ad esempio che la rete resti viva? -&gt; Model Checker</a:t>
            </a:r>
          </a:p>
        </p:txBody>
      </p:sp>
    </p:spTree>
    <p:extLst>
      <p:ext uri="{BB962C8B-B14F-4D97-AF65-F5344CB8AC3E}">
        <p14:creationId xmlns:p14="http://schemas.microsoft.com/office/powerpoint/2010/main" val="26506870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ete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652_TF34100736.potx" id="{CD4AFADE-554F-4ABA-A8B0-623A6EAF2CE6}" vid="{0BB8F0A6-14AA-4E8B-9972-CC3665D24096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D05A9AC-14F2-42E4-904B-43004658B98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190339A-8661-42A0-BCF8-FCB14B654C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2137551-CD8F-4200-B612-C4D85FD8307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Modello Rete</Template>
  <TotalTime>28</TotalTime>
  <Words>371</Words>
  <Application>Microsoft Office PowerPoint</Application>
  <PresentationFormat>Widescreen</PresentationFormat>
  <Paragraphs>28</Paragraphs>
  <Slides>8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3" baseType="lpstr">
      <vt:lpstr>Arial</vt:lpstr>
      <vt:lpstr>Calibri</vt:lpstr>
      <vt:lpstr>Cambria Math</vt:lpstr>
      <vt:lpstr>Century Gothic</vt:lpstr>
      <vt:lpstr>Rete</vt:lpstr>
      <vt:lpstr>Automation Engineering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Automation Engineering</dc:title>
  <dc:creator>Nicola Corea</dc:creator>
  <cp:lastModifiedBy>Nicola Corea</cp:lastModifiedBy>
  <cp:revision>2</cp:revision>
  <dcterms:created xsi:type="dcterms:W3CDTF">2023-02-07T18:57:00Z</dcterms:created>
  <dcterms:modified xsi:type="dcterms:W3CDTF">2023-02-08T09:51:21Z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